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1" r:id="rId3"/>
    <p:sldId id="262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BA39D"/>
    <a:srgbClr val="E840D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rednji stil 2 - Isticanj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CEAFB-2FB2-4A84-83F6-E61F2A2A0FA7}" type="datetimeFigureOut">
              <a:rPr lang="hr-HR" smtClean="0"/>
              <a:pPr/>
              <a:t>11.8.2021.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3144B-4988-4100-B781-9DA60F7A5CF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22773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3144B-4988-4100-B781-9DA60F7A5CF1}" type="slidenum">
              <a:rPr lang="hr-HR" smtClean="0"/>
              <a:pPr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25628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Sa zagrijavanjem se mijenja energija čestica vode, one se sve brže gibaju i prelaze iz jednog </a:t>
            </a:r>
            <a:r>
              <a:rPr lang="hr-HR" dirty="0" err="1"/>
              <a:t>agregacijskog</a:t>
            </a:r>
            <a:r>
              <a:rPr lang="hr-HR" dirty="0"/>
              <a:t> stanja u drugo. Zbog Sunčeve topline voda isparava i prelazi u vodenu paru. U zraku dolazi do hlađenja vodene pare i stvaranja oblaka. Spajanjem kapljica vode nastaju padaline. Tu izmjenu stanja vode možemo pratiti u prirodi kao kruženje vode 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3144B-4988-4100-B781-9DA60F7A5CF1}" type="slidenum">
              <a:rPr lang="hr-HR" smtClean="0"/>
              <a:pPr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707257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r-HR" sz="3200" b="1" dirty="0" smtClean="0"/>
              <a:t>Priroda 5</a:t>
            </a:r>
          </a:p>
          <a:p>
            <a:pPr algn="r"/>
            <a:r>
              <a:rPr lang="hr-HR" sz="3200" b="1" dirty="0" smtClean="0"/>
              <a:t>ŠK</a:t>
            </a:r>
            <a:endParaRPr lang="hr-HR" sz="3200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prelistaj-udzbenik/260e5885-7091-4297-a390-2e8777f01013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e-sfera.hr/dodatni-digitalni-sadrzaji/b7fbe4b9-405a-4686-918e-01b1fb8def44/?jumpTo=section_25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file:///C:\Users\Korisnik\Downloads\rb_priroda_5_kako_krumpir_moze.pd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hyperlink" Target="https://www.e-sfera.hr/dodatni-digitalni-sadrzaji/b7fbe4b9-405a-4686-918e-01b1fb8def44/?jumpTo=section_1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772816"/>
            <a:ext cx="8136904" cy="3456384"/>
          </a:xfrm>
        </p:spPr>
        <p:txBody>
          <a:bodyPr>
            <a:noAutofit/>
          </a:bodyPr>
          <a:lstStyle/>
          <a:p>
            <a:r>
              <a:rPr lang="hr-HR" b="1" dirty="0">
                <a:solidFill>
                  <a:srgbClr val="2BA39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hr-HR" b="1" dirty="0">
                <a:solidFill>
                  <a:srgbClr val="2BA39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hr-HR" b="1" dirty="0">
                <a:solidFill>
                  <a:srgbClr val="2BA39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ISTRAŽUJEMO VAŽNOST VODE</a:t>
            </a:r>
            <a:r>
              <a:rPr lang="hr-HR" b="1" dirty="0">
                <a:solidFill>
                  <a:srgbClr val="2BA39D"/>
                </a:solidFill>
                <a:latin typeface="Arial Black" pitchFamily="34" charset="0"/>
              </a:rPr>
              <a:t/>
            </a:r>
            <a:br>
              <a:rPr lang="hr-HR" b="1" dirty="0">
                <a:solidFill>
                  <a:srgbClr val="2BA39D"/>
                </a:solidFill>
                <a:latin typeface="Arial Black" pitchFamily="34" charset="0"/>
              </a:rPr>
            </a:br>
            <a:endParaRPr lang="en-US" b="1" dirty="0">
              <a:solidFill>
                <a:srgbClr val="2BA39D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140E3F68-65E6-4651-9AA6-670AC0F6C600}"/>
              </a:ext>
            </a:extLst>
          </p:cNvPr>
          <p:cNvSpPr txBox="1"/>
          <p:nvPr/>
        </p:nvSpPr>
        <p:spPr>
          <a:xfrm>
            <a:off x="251520" y="1124744"/>
            <a:ext cx="51845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chemeClr val="tx2"/>
                </a:solidFill>
              </a:rPr>
              <a:t>Prozirnost </a:t>
            </a:r>
            <a:r>
              <a:rPr lang="hr-HR" sz="2800" dirty="0" smtClean="0">
                <a:solidFill>
                  <a:schemeClr val="tx2"/>
                </a:solidFill>
              </a:rPr>
              <a:t>vode</a:t>
            </a:r>
          </a:p>
          <a:p>
            <a:endParaRPr lang="hr-HR" sz="2800" dirty="0">
              <a:solidFill>
                <a:schemeClr val="tx2"/>
              </a:solidFill>
            </a:endParaRPr>
          </a:p>
          <a:p>
            <a:r>
              <a:rPr lang="hr-HR" sz="2200" dirty="0"/>
              <a:t>Prozirnost vode ovisi o čistoći i dubini vode. </a:t>
            </a:r>
          </a:p>
          <a:p>
            <a:r>
              <a:rPr lang="hr-HR" sz="2200" dirty="0"/>
              <a:t>Zbog prozirnosti vode Sunčeva svjetlost dobro prolazi kroz nju. Povećanjem dubine količina svjetla se smanjuje.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29A101D3-163F-4E1C-A9A6-E06C5BCEB8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419" y="3645024"/>
            <a:ext cx="8892480" cy="4104456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8AE6BF07-4CE7-4725-B2AA-3506D4572758}"/>
              </a:ext>
            </a:extLst>
          </p:cNvPr>
          <p:cNvSpPr txBox="1"/>
          <p:nvPr/>
        </p:nvSpPr>
        <p:spPr>
          <a:xfrm>
            <a:off x="683568" y="458112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površina vode                                                                         zona sa svjetlošću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0CB39830-A722-43FE-A37C-DE168B07BEFE}"/>
              </a:ext>
            </a:extLst>
          </p:cNvPr>
          <p:cNvSpPr txBox="1"/>
          <p:nvPr/>
        </p:nvSpPr>
        <p:spPr>
          <a:xfrm>
            <a:off x="838986" y="5081047"/>
            <a:ext cx="9637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200 m                                                                                                    zona sumraka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A8CBFADC-9F0E-4330-B606-69E612D54F8C}"/>
              </a:ext>
            </a:extLst>
          </p:cNvPr>
          <p:cNvSpPr txBox="1"/>
          <p:nvPr/>
        </p:nvSpPr>
        <p:spPr>
          <a:xfrm>
            <a:off x="838986" y="6263142"/>
            <a:ext cx="9637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1000 m                                                                                                  zona potpunog mraka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59AB26E1-FBD9-41CE-BCCD-EB8FD13D878A}"/>
              </a:ext>
            </a:extLst>
          </p:cNvPr>
          <p:cNvSpPr txBox="1"/>
          <p:nvPr/>
        </p:nvSpPr>
        <p:spPr>
          <a:xfrm>
            <a:off x="5868144" y="1268760"/>
            <a:ext cx="28803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hlinkClick r:id="rId3"/>
              </a:rPr>
              <a:t>Istraži ovisi li prozirnost vode u čaši o tvarima koje stavimo u vodu</a:t>
            </a:r>
            <a:endParaRPr lang="hr-HR" sz="2400" dirty="0"/>
          </a:p>
          <a:p>
            <a:r>
              <a:rPr lang="hr-HR" sz="2400" dirty="0"/>
              <a:t>Radna bilježnica </a:t>
            </a:r>
            <a:r>
              <a:rPr lang="hr-HR" sz="2400" dirty="0" smtClean="0"/>
              <a:t>32. stranica</a:t>
            </a:r>
            <a:endParaRPr lang="hr-HR" sz="2400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8A6EDB95-6DAC-4CA8-88A7-5932F7FED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56376" y="2060848"/>
            <a:ext cx="792088" cy="75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45865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Water Lily, Flower, Bloom, Pond, Pond Plant">
            <a:extLst>
              <a:ext uri="{FF2B5EF4-FFF2-40B4-BE49-F238E27FC236}">
                <a16:creationId xmlns:a16="http://schemas.microsoft.com/office/drawing/2014/main" xmlns="" id="{8273023C-299D-4054-B255-95C0D76B9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3888432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lačić: strelica ulijevo 8">
            <a:extLst>
              <a:ext uri="{FF2B5EF4-FFF2-40B4-BE49-F238E27FC236}">
                <a16:creationId xmlns:a16="http://schemas.microsoft.com/office/drawing/2014/main" xmlns="" id="{96420EA6-47E0-4750-9D2F-DCDDB1C0FF0A}"/>
              </a:ext>
            </a:extLst>
          </p:cNvPr>
          <p:cNvSpPr/>
          <p:nvPr/>
        </p:nvSpPr>
        <p:spPr>
          <a:xfrm>
            <a:off x="4427984" y="1556792"/>
            <a:ext cx="3096344" cy="1800200"/>
          </a:xfrm>
          <a:prstGeom prst="leftArrowCallout">
            <a:avLst>
              <a:gd name="adj1" fmla="val 25000"/>
              <a:gd name="adj2" fmla="val 27496"/>
              <a:gd name="adj3" fmla="val 39975"/>
              <a:gd name="adj4" fmla="val 6497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000" dirty="0"/>
              <a:t>U plitkim vodama stajaćicama svjetlost prodire do dna pa je i njihov biljni svijet bogat.</a:t>
            </a:r>
          </a:p>
        </p:txBody>
      </p:sp>
      <p:pic>
        <p:nvPicPr>
          <p:cNvPr id="3082" name="Picture 10" descr="Harbour, Fish, Coral">
            <a:extLst>
              <a:ext uri="{FF2B5EF4-FFF2-40B4-BE49-F238E27FC236}">
                <a16:creationId xmlns:a16="http://schemas.microsoft.com/office/drawing/2014/main" xmlns="" id="{1C588408-1340-4F13-9D81-E09560843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933056"/>
            <a:ext cx="3910246" cy="26255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lačić: strelica udesno 4">
            <a:extLst>
              <a:ext uri="{FF2B5EF4-FFF2-40B4-BE49-F238E27FC236}">
                <a16:creationId xmlns:a16="http://schemas.microsoft.com/office/drawing/2014/main" xmlns="" id="{62272B88-67D8-4A2E-900A-93640A3FA1FB}"/>
              </a:ext>
            </a:extLst>
          </p:cNvPr>
          <p:cNvSpPr/>
          <p:nvPr/>
        </p:nvSpPr>
        <p:spPr>
          <a:xfrm>
            <a:off x="1043608" y="4293096"/>
            <a:ext cx="3672408" cy="2016224"/>
          </a:xfrm>
          <a:prstGeom prst="rightArrowCallout">
            <a:avLst>
              <a:gd name="adj1" fmla="val 25000"/>
              <a:gd name="adj2" fmla="val 25000"/>
              <a:gd name="adj3" fmla="val 39975"/>
              <a:gd name="adj4" fmla="val 6497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000" dirty="0"/>
              <a:t>U morima u području gdje ima svjetlosti život je najbujniji. Što je dubina veća to je svjetla sve manje. </a:t>
            </a:r>
          </a:p>
        </p:txBody>
      </p:sp>
    </p:spTree>
    <p:extLst>
      <p:ext uri="{BB962C8B-B14F-4D97-AF65-F5344CB8AC3E}">
        <p14:creationId xmlns:p14="http://schemas.microsoft.com/office/powerpoint/2010/main" xmlns="" val="4269655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07523F6D-60BC-477B-8971-0B364D023F75}"/>
              </a:ext>
            </a:extLst>
          </p:cNvPr>
          <p:cNvSpPr txBox="1"/>
          <p:nvPr/>
        </p:nvSpPr>
        <p:spPr>
          <a:xfrm>
            <a:off x="491174" y="314828"/>
            <a:ext cx="7840488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800" dirty="0" smtClean="0">
              <a:solidFill>
                <a:schemeClr val="tx2"/>
              </a:solidFill>
            </a:endParaRPr>
          </a:p>
          <a:p>
            <a:endParaRPr lang="hr-HR" sz="2800" dirty="0" smtClean="0">
              <a:solidFill>
                <a:schemeClr val="tx2"/>
              </a:solidFill>
            </a:endParaRPr>
          </a:p>
          <a:p>
            <a:pPr algn="ctr"/>
            <a:r>
              <a:rPr lang="hr-HR" sz="2800" dirty="0" smtClean="0">
                <a:solidFill>
                  <a:schemeClr val="tx2"/>
                </a:solidFill>
              </a:rPr>
              <a:t>Samovrednujte naučeno</a:t>
            </a:r>
            <a:endParaRPr lang="hr-HR" sz="2000" dirty="0"/>
          </a:p>
          <a:p>
            <a:r>
              <a:rPr lang="hr-HR" sz="2000" dirty="0"/>
              <a:t>Pažljivo pročitajte priložene rečenice te za svaki pojam procijenite vaše znanje. Na papirić prepišite pojmove te im pridružite broj koji se na vas odnosi. Papirić predajte vašem </a:t>
            </a:r>
            <a:r>
              <a:rPr lang="hr-HR" sz="2000" dirty="0" smtClean="0"/>
              <a:t>učitelju/učiteljici</a:t>
            </a:r>
            <a:r>
              <a:rPr lang="hr-HR" sz="2000" dirty="0"/>
              <a:t>. </a:t>
            </a:r>
          </a:p>
          <a:p>
            <a:endParaRPr lang="hr-HR" sz="2000" dirty="0"/>
          </a:p>
          <a:p>
            <a:r>
              <a:rPr lang="hr-HR" sz="2000" b="1" dirty="0"/>
              <a:t>AGREGACIJSKA STANJA VODE, GUSTOĆA VODE, PROZIRNOST VODE</a:t>
            </a:r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r>
              <a:rPr lang="hr-HR" sz="2400" dirty="0"/>
              <a:t> </a:t>
            </a:r>
          </a:p>
        </p:txBody>
      </p:sp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xmlns="" id="{08BCF56B-49B0-4DDE-BA52-ED822D7363E7}"/>
              </a:ext>
            </a:extLst>
          </p:cNvPr>
          <p:cNvSpPr/>
          <p:nvPr/>
        </p:nvSpPr>
        <p:spPr>
          <a:xfrm>
            <a:off x="598610" y="2702641"/>
            <a:ext cx="7840488" cy="75504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400" dirty="0"/>
              <a:t>Savršeno razumijem, mogu objasniti učitelju i drugim učenicima, mogu primijeniti na nekom drugom primjeru.</a:t>
            </a:r>
          </a:p>
        </p:txBody>
      </p:sp>
      <p:sp>
        <p:nvSpPr>
          <p:cNvPr id="8" name="Elipsa 7">
            <a:extLst>
              <a:ext uri="{FF2B5EF4-FFF2-40B4-BE49-F238E27FC236}">
                <a16:creationId xmlns:a16="http://schemas.microsoft.com/office/drawing/2014/main" xmlns="" id="{454B7232-56DE-4317-BD54-2C09DB495050}"/>
              </a:ext>
            </a:extLst>
          </p:cNvPr>
          <p:cNvSpPr/>
          <p:nvPr/>
        </p:nvSpPr>
        <p:spPr>
          <a:xfrm>
            <a:off x="7761113" y="2794886"/>
            <a:ext cx="648072" cy="51190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/>
              <a:t>4</a:t>
            </a:r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xmlns="" id="{15223188-CA70-466F-B568-F8DD61EE1F4F}"/>
              </a:ext>
            </a:extLst>
          </p:cNvPr>
          <p:cNvSpPr/>
          <p:nvPr/>
        </p:nvSpPr>
        <p:spPr>
          <a:xfrm>
            <a:off x="611560" y="3645024"/>
            <a:ext cx="7840488" cy="75504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400" dirty="0"/>
              <a:t>Razumijem, mogu pokazati što znam.</a:t>
            </a:r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xmlns="" id="{B00CC552-0567-4021-9E6B-97C2041CA29E}"/>
              </a:ext>
            </a:extLst>
          </p:cNvPr>
          <p:cNvSpPr/>
          <p:nvPr/>
        </p:nvSpPr>
        <p:spPr>
          <a:xfrm>
            <a:off x="611560" y="4653136"/>
            <a:ext cx="7840488" cy="75504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400" dirty="0"/>
              <a:t>Počinjem razumijevati, ali trebam pomoć, </a:t>
            </a:r>
            <a:endParaRPr lang="hr-HR" sz="2400" dirty="0" smtClean="0"/>
          </a:p>
          <a:p>
            <a:r>
              <a:rPr lang="hr-HR" sz="2400" dirty="0" smtClean="0"/>
              <a:t>još </a:t>
            </a:r>
            <a:r>
              <a:rPr lang="hr-HR" sz="2400" dirty="0"/>
              <a:t>uvijek griješim, trebam pomoć učitelja.</a:t>
            </a:r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xmlns="" id="{24E35385-D5DA-49D4-A8E9-B1E870FEDF6D}"/>
              </a:ext>
            </a:extLst>
          </p:cNvPr>
          <p:cNvSpPr/>
          <p:nvPr/>
        </p:nvSpPr>
        <p:spPr>
          <a:xfrm>
            <a:off x="611560" y="5661248"/>
            <a:ext cx="7840488" cy="75504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400" dirty="0"/>
              <a:t>Ne razumije, tek počinjem učiti o ovome, potrebna mi je pomoć učitelja i učenika.</a:t>
            </a:r>
          </a:p>
        </p:txBody>
      </p:sp>
      <p:sp>
        <p:nvSpPr>
          <p:cNvPr id="13" name="Elipsa 12">
            <a:extLst>
              <a:ext uri="{FF2B5EF4-FFF2-40B4-BE49-F238E27FC236}">
                <a16:creationId xmlns:a16="http://schemas.microsoft.com/office/drawing/2014/main" xmlns="" id="{F87583D0-A235-488B-A591-1C089207A6E8}"/>
              </a:ext>
            </a:extLst>
          </p:cNvPr>
          <p:cNvSpPr/>
          <p:nvPr/>
        </p:nvSpPr>
        <p:spPr>
          <a:xfrm>
            <a:off x="7814030" y="3751481"/>
            <a:ext cx="648072" cy="51190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/>
              <a:t>3</a:t>
            </a:r>
          </a:p>
        </p:txBody>
      </p:sp>
      <p:sp>
        <p:nvSpPr>
          <p:cNvPr id="14" name="Elipsa 13">
            <a:extLst>
              <a:ext uri="{FF2B5EF4-FFF2-40B4-BE49-F238E27FC236}">
                <a16:creationId xmlns:a16="http://schemas.microsoft.com/office/drawing/2014/main" xmlns="" id="{93903367-E542-4872-A848-5D6168D99A6D}"/>
              </a:ext>
            </a:extLst>
          </p:cNvPr>
          <p:cNvSpPr/>
          <p:nvPr/>
        </p:nvSpPr>
        <p:spPr>
          <a:xfrm>
            <a:off x="7812360" y="4797152"/>
            <a:ext cx="648072" cy="51190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/>
              <a:t>2</a:t>
            </a:r>
          </a:p>
        </p:txBody>
      </p:sp>
      <p:sp>
        <p:nvSpPr>
          <p:cNvPr id="15" name="Elipsa 14">
            <a:extLst>
              <a:ext uri="{FF2B5EF4-FFF2-40B4-BE49-F238E27FC236}">
                <a16:creationId xmlns:a16="http://schemas.microsoft.com/office/drawing/2014/main" xmlns="" id="{06AE5D8B-0CB0-4F74-A42A-64E9F34E1951}"/>
              </a:ext>
            </a:extLst>
          </p:cNvPr>
          <p:cNvSpPr/>
          <p:nvPr/>
        </p:nvSpPr>
        <p:spPr>
          <a:xfrm>
            <a:off x="7812360" y="5805264"/>
            <a:ext cx="648072" cy="51190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108854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xmlns="" id="{01895635-B7B8-4E64-B75A-1D29D0AA8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1100" kern="1200"/>
              <a:t/>
            </a:r>
            <a:br>
              <a:rPr lang="en-US" sz="1100" kern="1200"/>
            </a:br>
            <a:r>
              <a:rPr lang="en-US" sz="1100" kern="1200"/>
              <a:t/>
            </a:r>
            <a:br>
              <a:rPr lang="en-US" sz="1100" kern="1200"/>
            </a:br>
            <a:r>
              <a:rPr lang="en-US" sz="1100" kern="1200"/>
              <a:t/>
            </a:r>
            <a:br>
              <a:rPr lang="en-US" sz="1100" kern="1200"/>
            </a:br>
            <a:r>
              <a:rPr lang="en-US" sz="1100" kern="1200"/>
              <a:t/>
            </a:r>
            <a:br>
              <a:rPr lang="en-US" sz="1100" kern="1200"/>
            </a:br>
            <a:r>
              <a:rPr lang="en-US" sz="1100" kern="1200"/>
              <a:t/>
            </a:r>
            <a:br>
              <a:rPr lang="en-US" sz="1100" kern="1200"/>
            </a:br>
            <a:r>
              <a:rPr lang="en-US" sz="1100" kern="1200"/>
              <a:t> </a:t>
            </a:r>
            <a:br>
              <a:rPr lang="en-US" sz="1100" kern="1200"/>
            </a:br>
            <a:endParaRPr lang="en-US" sz="1100" kern="120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4082F00B-A2DD-4661-9192-A12C78EC57C1}"/>
              </a:ext>
            </a:extLst>
          </p:cNvPr>
          <p:cNvSpPr txBox="1"/>
          <p:nvPr/>
        </p:nvSpPr>
        <p:spPr>
          <a:xfrm>
            <a:off x="827584" y="1124744"/>
            <a:ext cx="7859216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Font typeface="Arial" pitchFamily="34" charset="0"/>
            </a:pPr>
            <a:endParaRPr lang="hr-HR" sz="3600" dirty="0">
              <a:solidFill>
                <a:schemeClr val="tx2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Font typeface="Arial" pitchFamily="34" charset="0"/>
            </a:pPr>
            <a:r>
              <a:rPr lang="en-US" sz="2800" dirty="0"/>
              <a:t> </a:t>
            </a:r>
            <a:r>
              <a:rPr lang="hr-HR" sz="2800" dirty="0"/>
              <a:t>           </a:t>
            </a:r>
            <a:endParaRPr lang="en-US" sz="2800" dirty="0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94782F9B-049B-4B76-932B-B7B157D533C4}"/>
              </a:ext>
            </a:extLst>
          </p:cNvPr>
          <p:cNvSpPr txBox="1"/>
          <p:nvPr/>
        </p:nvSpPr>
        <p:spPr>
          <a:xfrm>
            <a:off x="899592" y="1196752"/>
            <a:ext cx="7545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>
                <a:solidFill>
                  <a:schemeClr val="tx2"/>
                </a:solidFill>
              </a:rPr>
              <a:t>Istražujem vodu i svojstva vode       1.dio</a:t>
            </a:r>
          </a:p>
        </p:txBody>
      </p:sp>
      <p:pic>
        <p:nvPicPr>
          <p:cNvPr id="1026" name="Picture 2" descr="image alt">
            <a:extLst>
              <a:ext uri="{FF2B5EF4-FFF2-40B4-BE49-F238E27FC236}">
                <a16:creationId xmlns:a16="http://schemas.microsoft.com/office/drawing/2014/main" xmlns="" id="{7AB34AA4-8A06-4BA2-862A-53D0B97BA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321496"/>
            <a:ext cx="453650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xmlns="" id="{08DF0B62-711C-4B85-BF72-29270E6176D4}"/>
              </a:ext>
            </a:extLst>
          </p:cNvPr>
          <p:cNvSpPr/>
          <p:nvPr/>
        </p:nvSpPr>
        <p:spPr>
          <a:xfrm>
            <a:off x="251520" y="1340768"/>
            <a:ext cx="3456384" cy="124299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solidFill>
                  <a:schemeClr val="tx1"/>
                </a:solidFill>
              </a:rPr>
              <a:t>Već znam</a:t>
            </a:r>
            <a:r>
              <a:rPr lang="hr-HR" sz="2000" dirty="0">
                <a:solidFill>
                  <a:schemeClr val="tx1"/>
                </a:solidFill>
              </a:rPr>
              <a:t>: kruženje vode u prirodi, led, vodena para, oblaci, padaline, kiša, snijeg, tuča, rosa, magla.</a:t>
            </a:r>
          </a:p>
        </p:txBody>
      </p:sp>
      <p:pic>
        <p:nvPicPr>
          <p:cNvPr id="5" name="Picture 2" descr="image alt">
            <a:extLst>
              <a:ext uri="{FF2B5EF4-FFF2-40B4-BE49-F238E27FC236}">
                <a16:creationId xmlns:a16="http://schemas.microsoft.com/office/drawing/2014/main" xmlns="" id="{3CFE29A7-EA6B-499A-A48E-F613630A2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08920"/>
            <a:ext cx="4441264" cy="391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lak 5">
            <a:extLst>
              <a:ext uri="{FF2B5EF4-FFF2-40B4-BE49-F238E27FC236}">
                <a16:creationId xmlns:a16="http://schemas.microsoft.com/office/drawing/2014/main" xmlns="" id="{6437FCFA-7597-4B5D-80CE-AE5CA7A41553}"/>
              </a:ext>
            </a:extLst>
          </p:cNvPr>
          <p:cNvSpPr/>
          <p:nvPr/>
        </p:nvSpPr>
        <p:spPr>
          <a:xfrm>
            <a:off x="4860032" y="1196752"/>
            <a:ext cx="4032448" cy="2304256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400" dirty="0"/>
              <a:t>Promotrite sliku i objasnite zašto kažemo da je Zemlja plavi planet.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2746BA41-9DB8-4526-A671-AC9EBA24947F}"/>
              </a:ext>
            </a:extLst>
          </p:cNvPr>
          <p:cNvSpPr txBox="1"/>
          <p:nvPr/>
        </p:nvSpPr>
        <p:spPr>
          <a:xfrm>
            <a:off x="4114800" y="2974156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7" name="Action Button: Movie 6">
            <a:hlinkClick r:id="rId4" highlightClick="1"/>
          </p:cNvPr>
          <p:cNvSpPr/>
          <p:nvPr/>
        </p:nvSpPr>
        <p:spPr>
          <a:xfrm>
            <a:off x="7092280" y="5301208"/>
            <a:ext cx="1152128" cy="72008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90293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6AF89F2D-6710-4B61-8697-0C36B9BF6F2E}"/>
              </a:ext>
            </a:extLst>
          </p:cNvPr>
          <p:cNvSpPr txBox="1"/>
          <p:nvPr/>
        </p:nvSpPr>
        <p:spPr>
          <a:xfrm>
            <a:off x="395536" y="1196752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>
                <a:solidFill>
                  <a:schemeClr val="tx2"/>
                </a:solidFill>
              </a:rPr>
              <a:t>Agregacijska</a:t>
            </a:r>
            <a:r>
              <a:rPr lang="hr-HR" sz="2800" dirty="0">
                <a:solidFill>
                  <a:schemeClr val="tx2"/>
                </a:solidFill>
              </a:rPr>
              <a:t> stanja vode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019B753D-3493-4F51-9662-AD2B8DC29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340768"/>
            <a:ext cx="3844864" cy="5078210"/>
          </a:xfrm>
          <a:prstGeom prst="rect">
            <a:avLst/>
          </a:prstGeom>
          <a:noFill/>
          <a:ln w="28575">
            <a:solidFill>
              <a:srgbClr val="2E859C"/>
            </a:solidFill>
            <a:miter lim="800000"/>
            <a:headEnd/>
            <a:tailEnd/>
          </a:ln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AE8962D9-5984-42A9-94E7-AEE4849810B7}"/>
              </a:ext>
            </a:extLst>
          </p:cNvPr>
          <p:cNvSpPr txBox="1"/>
          <p:nvPr/>
        </p:nvSpPr>
        <p:spPr>
          <a:xfrm>
            <a:off x="467544" y="1700808"/>
            <a:ext cx="34563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400" dirty="0"/>
              <a:t>Različita stanja vode nazivamo agregacijskim stanjima</a:t>
            </a:r>
            <a:r>
              <a:rPr lang="hr-HR" sz="2400" dirty="0" smtClean="0"/>
              <a:t>.</a:t>
            </a:r>
          </a:p>
          <a:p>
            <a:pPr marL="342900" indent="-342900"/>
            <a:endParaRPr lang="hr-HR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400" dirty="0"/>
              <a:t>Razlika među </a:t>
            </a:r>
            <a:r>
              <a:rPr lang="hr-HR" sz="2400" dirty="0" err="1"/>
              <a:t>agregacijskim</a:t>
            </a:r>
            <a:r>
              <a:rPr lang="hr-HR" sz="2400" dirty="0"/>
              <a:t> stanjima posljedica je različite veličine prostora između čestica vode.</a:t>
            </a:r>
          </a:p>
        </p:txBody>
      </p:sp>
    </p:spTree>
    <p:extLst>
      <p:ext uri="{BB962C8B-B14F-4D97-AF65-F5344CB8AC3E}">
        <p14:creationId xmlns:p14="http://schemas.microsoft.com/office/powerpoint/2010/main" xmlns="" val="3371000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A3FCB2F3-F1CD-46CB-81C1-56DC6EA9B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45771"/>
          <a:stretch>
            <a:fillRect/>
          </a:stretch>
        </p:blipFill>
        <p:spPr bwMode="auto">
          <a:xfrm>
            <a:off x="971600" y="1268760"/>
            <a:ext cx="2952328" cy="2050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Oblačić: strelica ulijevo 2">
            <a:extLst>
              <a:ext uri="{FF2B5EF4-FFF2-40B4-BE49-F238E27FC236}">
                <a16:creationId xmlns:a16="http://schemas.microsoft.com/office/drawing/2014/main" xmlns="" id="{2D360764-6CA3-47B5-B908-E903454499A9}"/>
              </a:ext>
            </a:extLst>
          </p:cNvPr>
          <p:cNvSpPr/>
          <p:nvPr/>
        </p:nvSpPr>
        <p:spPr>
          <a:xfrm>
            <a:off x="3779912" y="1268760"/>
            <a:ext cx="3154491" cy="1753081"/>
          </a:xfrm>
          <a:prstGeom prst="leftArrowCallout">
            <a:avLst>
              <a:gd name="adj1" fmla="val 30905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000" dirty="0"/>
              <a:t>Velik dio Zemljine površine prekriven je vodom u </a:t>
            </a:r>
            <a:r>
              <a:rPr lang="hr-HR" sz="2000" dirty="0">
                <a:solidFill>
                  <a:schemeClr val="accent1">
                    <a:lumMod val="50000"/>
                  </a:schemeClr>
                </a:solidFill>
              </a:rPr>
              <a:t>tekućem</a:t>
            </a:r>
            <a:r>
              <a:rPr lang="hr-HR" sz="2000" dirty="0"/>
              <a:t> obliku.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5B5B7414-DE2D-472D-9F24-3C122046F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8599" t="22121" r="14881" b="12268"/>
          <a:stretch>
            <a:fillRect/>
          </a:stretch>
        </p:blipFill>
        <p:spPr bwMode="auto">
          <a:xfrm>
            <a:off x="971600" y="3429000"/>
            <a:ext cx="2985594" cy="2122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blačić: strelica prema gore 4">
            <a:extLst>
              <a:ext uri="{FF2B5EF4-FFF2-40B4-BE49-F238E27FC236}">
                <a16:creationId xmlns:a16="http://schemas.microsoft.com/office/drawing/2014/main" xmlns="" id="{EDA9E88F-3F58-404B-8AB4-EC8F80D12528}"/>
              </a:ext>
            </a:extLst>
          </p:cNvPr>
          <p:cNvSpPr/>
          <p:nvPr/>
        </p:nvSpPr>
        <p:spPr>
          <a:xfrm>
            <a:off x="1043608" y="5323098"/>
            <a:ext cx="2448272" cy="1224136"/>
          </a:xfrm>
          <a:prstGeom prst="up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400" dirty="0">
                <a:solidFill>
                  <a:schemeClr val="tx2"/>
                </a:solidFill>
              </a:rPr>
              <a:t>Vodena para </a:t>
            </a:r>
            <a:r>
              <a:rPr lang="hr-HR" sz="2400" dirty="0"/>
              <a:t>– oblaci ili magla.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F273BD39-2576-4FBB-A74D-60AE0BE3C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445320"/>
            <a:ext cx="2952328" cy="2058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Oblačić: strelica prema gore 8">
            <a:extLst>
              <a:ext uri="{FF2B5EF4-FFF2-40B4-BE49-F238E27FC236}">
                <a16:creationId xmlns:a16="http://schemas.microsoft.com/office/drawing/2014/main" xmlns="" id="{2C2FFE88-E161-4382-98C3-1CFDC2ECF2B0}"/>
              </a:ext>
            </a:extLst>
          </p:cNvPr>
          <p:cNvSpPr/>
          <p:nvPr/>
        </p:nvSpPr>
        <p:spPr>
          <a:xfrm>
            <a:off x="5360166" y="5434109"/>
            <a:ext cx="2448272" cy="1224136"/>
          </a:xfrm>
          <a:prstGeom prst="up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400" dirty="0"/>
              <a:t>Voda u </a:t>
            </a:r>
            <a:r>
              <a:rPr lang="hr-HR" sz="2400" dirty="0">
                <a:solidFill>
                  <a:schemeClr val="tx2"/>
                </a:solidFill>
              </a:rPr>
              <a:t>čvrstom </a:t>
            </a:r>
            <a:r>
              <a:rPr lang="hr-HR" sz="2400" dirty="0"/>
              <a:t>stanju.</a:t>
            </a:r>
          </a:p>
        </p:txBody>
      </p:sp>
    </p:spTree>
    <p:extLst>
      <p:ext uri="{BB962C8B-B14F-4D97-AF65-F5344CB8AC3E}">
        <p14:creationId xmlns:p14="http://schemas.microsoft.com/office/powerpoint/2010/main" xmlns="" val="3284670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B47D4CDB-A5FB-44BD-9EFC-5455F8844970}"/>
              </a:ext>
            </a:extLst>
          </p:cNvPr>
          <p:cNvSpPr txBox="1"/>
          <p:nvPr/>
        </p:nvSpPr>
        <p:spPr>
          <a:xfrm>
            <a:off x="395536" y="1268760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chemeClr val="tx2"/>
                </a:solidFill>
              </a:rPr>
              <a:t>Kruženje vode u prirodi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04A44CB1-980F-4BB3-9C1A-EB0E97A231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1916832"/>
            <a:ext cx="6570476" cy="4425886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ED0BCAB2-AE3E-4423-BE74-1534EB5EC2A5}"/>
              </a:ext>
            </a:extLst>
          </p:cNvPr>
          <p:cNvSpPr txBox="1"/>
          <p:nvPr/>
        </p:nvSpPr>
        <p:spPr>
          <a:xfrm>
            <a:off x="5364088" y="256490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oblaci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C4B5E094-A8EB-4A16-A530-6F31CB062C41}"/>
              </a:ext>
            </a:extLst>
          </p:cNvPr>
          <p:cNvSpPr txBox="1"/>
          <p:nvPr/>
        </p:nvSpPr>
        <p:spPr>
          <a:xfrm>
            <a:off x="5652120" y="4202505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isparavanje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413114BE-18D5-4551-9A4B-2BAD7C01CA5C}"/>
              </a:ext>
            </a:extLst>
          </p:cNvPr>
          <p:cNvSpPr txBox="1"/>
          <p:nvPr/>
        </p:nvSpPr>
        <p:spPr>
          <a:xfrm>
            <a:off x="5364088" y="572499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more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54DA288E-0AA9-49C1-983B-72558269FE00}"/>
              </a:ext>
            </a:extLst>
          </p:cNvPr>
          <p:cNvSpPr txBox="1"/>
          <p:nvPr/>
        </p:nvSpPr>
        <p:spPr>
          <a:xfrm>
            <a:off x="2987824" y="321297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padaline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E4A2FB46-774C-466E-B21C-5152CFC14902}"/>
              </a:ext>
            </a:extLst>
          </p:cNvPr>
          <p:cNvSpPr txBox="1"/>
          <p:nvPr/>
        </p:nvSpPr>
        <p:spPr>
          <a:xfrm>
            <a:off x="1763688" y="422108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potok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DB27898C-02DA-45E3-AE6A-DFFF1C7D5E40}"/>
              </a:ext>
            </a:extLst>
          </p:cNvPr>
          <p:cNvSpPr txBox="1"/>
          <p:nvPr/>
        </p:nvSpPr>
        <p:spPr>
          <a:xfrm>
            <a:off x="2483768" y="4927891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rijeka</a:t>
            </a:r>
          </a:p>
        </p:txBody>
      </p:sp>
    </p:spTree>
    <p:extLst>
      <p:ext uri="{BB962C8B-B14F-4D97-AF65-F5344CB8AC3E}">
        <p14:creationId xmlns:p14="http://schemas.microsoft.com/office/powerpoint/2010/main" xmlns="" val="1541077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lika na kojoj se prikazuje sjedenje, na zatvorenom, hrana, šalica&#10;&#10;Opis je automatski generiran">
            <a:extLst>
              <a:ext uri="{FF2B5EF4-FFF2-40B4-BE49-F238E27FC236}">
                <a16:creationId xmlns:a16="http://schemas.microsoft.com/office/drawing/2014/main" xmlns="" id="{C5DCC700-6DBC-49B2-A0EE-DFD2F65858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110" r="2" b="14366"/>
          <a:stretch/>
        </p:blipFill>
        <p:spPr bwMode="auto">
          <a:xfrm>
            <a:off x="4499992" y="1628800"/>
            <a:ext cx="4172259" cy="4525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34A0694B-5D7C-4B08-84F2-6FD1BC3162F1}"/>
              </a:ext>
            </a:extLst>
          </p:cNvPr>
          <p:cNvSpPr txBox="1"/>
          <p:nvPr/>
        </p:nvSpPr>
        <p:spPr>
          <a:xfrm>
            <a:off x="467544" y="1700808"/>
            <a:ext cx="3960440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SVOJSTVA VODE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kern="12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hr-HR" sz="2800" kern="12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hr-HR" sz="28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 dirty="0" err="1">
                <a:latin typeface="+mj-lt"/>
                <a:ea typeface="+mj-ea"/>
                <a:cs typeface="+mj-cs"/>
              </a:rPr>
              <a:t>Voda</a:t>
            </a:r>
            <a:r>
              <a:rPr lang="en-US" sz="2800" kern="1200" dirty="0">
                <a:latin typeface="+mj-lt"/>
                <a:ea typeface="+mj-ea"/>
                <a:cs typeface="+mj-cs"/>
              </a:rPr>
              <a:t> je </a:t>
            </a:r>
            <a:r>
              <a:rPr lang="en-US" sz="2800" kern="1200" dirty="0" err="1">
                <a:latin typeface="+mj-lt"/>
                <a:ea typeface="+mj-ea"/>
                <a:cs typeface="+mj-cs"/>
              </a:rPr>
              <a:t>pri</a:t>
            </a:r>
            <a:r>
              <a:rPr lang="en-US" sz="28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latin typeface="+mj-lt"/>
                <a:ea typeface="+mj-ea"/>
                <a:cs typeface="+mj-cs"/>
              </a:rPr>
              <a:t>sobnoj</a:t>
            </a:r>
            <a:r>
              <a:rPr lang="en-US" sz="28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latin typeface="+mj-lt"/>
                <a:ea typeface="+mj-ea"/>
                <a:cs typeface="+mj-cs"/>
              </a:rPr>
              <a:t>temperaturi</a:t>
            </a:r>
            <a:r>
              <a:rPr lang="en-US" sz="28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tekućina</a:t>
            </a:r>
            <a:r>
              <a:rPr lang="en-US" sz="2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bez </a:t>
            </a:r>
            <a:r>
              <a:rPr lang="en-US" sz="2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boje</a:t>
            </a:r>
            <a:r>
              <a:rPr lang="en-US" sz="2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okusa</a:t>
            </a:r>
            <a:r>
              <a:rPr lang="en-US" sz="2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2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mirisa</a:t>
            </a:r>
            <a:r>
              <a:rPr lang="en-US" sz="2800" kern="1200" dirty="0">
                <a:latin typeface="+mj-lt"/>
                <a:ea typeface="+mj-ea"/>
                <a:cs typeface="+mj-cs"/>
              </a:rPr>
              <a:t>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555360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614014EA-EA42-4FFD-B899-830B96E866D7}"/>
              </a:ext>
            </a:extLst>
          </p:cNvPr>
          <p:cNvSpPr txBox="1"/>
          <p:nvPr/>
        </p:nvSpPr>
        <p:spPr>
          <a:xfrm>
            <a:off x="323528" y="1196752"/>
            <a:ext cx="424847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chemeClr val="tx2"/>
                </a:solidFill>
              </a:rPr>
              <a:t>Gustoća vode</a:t>
            </a:r>
          </a:p>
          <a:p>
            <a:endParaRPr lang="hr-HR" sz="2800" dirty="0">
              <a:solidFill>
                <a:schemeClr val="tx2"/>
              </a:solidFill>
            </a:endParaRPr>
          </a:p>
          <a:p>
            <a:r>
              <a:rPr lang="hr-HR" sz="2400" dirty="0"/>
              <a:t>Kroz vodu se teže krećemo nego kroz zrak. To znači da je voda gušća od zraka odnosno u vodi ima više čestica u nekom dijelu prostora nego u zraku. Iz istih je razloga u vodi manja vidljivost.</a:t>
            </a:r>
          </a:p>
          <a:p>
            <a:endParaRPr lang="hr-HR" sz="2400" dirty="0"/>
          </a:p>
          <a:p>
            <a:endParaRPr lang="hr-HR" sz="2400" dirty="0">
              <a:hlinkClick r:id="rId2"/>
            </a:endParaRPr>
          </a:p>
          <a:p>
            <a:r>
              <a:rPr lang="hr-HR" sz="2400" dirty="0">
                <a:hlinkClick r:id="rId2"/>
              </a:rPr>
              <a:t> </a:t>
            </a:r>
            <a:endParaRPr lang="hr-HR" sz="2400" dirty="0"/>
          </a:p>
          <a:p>
            <a:endParaRPr lang="hr-HR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2CEE0637-D2AB-4E84-A590-83EBFCE9D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87624" y="4869160"/>
            <a:ext cx="792088" cy="75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170DA55C-E27A-49FC-825E-B4F996A597FD}"/>
              </a:ext>
            </a:extLst>
          </p:cNvPr>
          <p:cNvSpPr txBox="1"/>
          <p:nvPr/>
        </p:nvSpPr>
        <p:spPr>
          <a:xfrm>
            <a:off x="336444" y="4463085"/>
            <a:ext cx="5040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400" dirty="0"/>
          </a:p>
          <a:p>
            <a:endParaRPr lang="hr-HR" sz="2400" dirty="0"/>
          </a:p>
          <a:p>
            <a:r>
              <a:rPr lang="hr-HR" sz="2400" dirty="0"/>
              <a:t>Istraži</a:t>
            </a:r>
          </a:p>
          <a:p>
            <a:r>
              <a:rPr lang="hr-HR" sz="2400" dirty="0">
                <a:hlinkClick r:id="rId4"/>
              </a:rPr>
              <a:t>Kako krumpir možemo „naučiti” plivati</a:t>
            </a:r>
            <a:endParaRPr lang="hr-HR" sz="2400" dirty="0"/>
          </a:p>
          <a:p>
            <a:r>
              <a:rPr lang="hr-HR" sz="2400" dirty="0"/>
              <a:t>DDS</a:t>
            </a:r>
          </a:p>
        </p:txBody>
      </p:sp>
      <p:pic>
        <p:nvPicPr>
          <p:cNvPr id="2050" name="Picture 2" descr="Underwater, Swimming, Diving, Water, Splashing, Waves">
            <a:extLst>
              <a:ext uri="{FF2B5EF4-FFF2-40B4-BE49-F238E27FC236}">
                <a16:creationId xmlns:a16="http://schemas.microsoft.com/office/drawing/2014/main" xmlns="" id="{20D1EB62-DA80-4068-ACEA-8AFE1EFEA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4239005" cy="41041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8315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FC3C045D-573F-44F3-ABB3-D7AE6D73C9CF}"/>
              </a:ext>
            </a:extLst>
          </p:cNvPr>
          <p:cNvSpPr txBox="1"/>
          <p:nvPr/>
        </p:nvSpPr>
        <p:spPr>
          <a:xfrm>
            <a:off x="467544" y="1628800"/>
            <a:ext cx="47525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400" dirty="0"/>
              <a:t>Gustoća vode najveća je na </a:t>
            </a:r>
            <a:r>
              <a:rPr lang="hr-HR" sz="2400" dirty="0" smtClean="0"/>
              <a:t>+4 </a:t>
            </a:r>
            <a:r>
              <a:rPr lang="hr-HR" sz="2400" dirty="0"/>
              <a:t>°C.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400" dirty="0"/>
              <a:t>Kad joj temperatura padne ispod 0 °C, ona prelazi u čvrsto stanje (led).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400" dirty="0"/>
              <a:t>Pri tome je gustoća leda manja od gustoće vode. </a:t>
            </a:r>
            <a:r>
              <a:rPr lang="hr-HR" sz="2400" b="1" dirty="0"/>
              <a:t>Voda se zato ledi od površine prema dnu</a:t>
            </a:r>
            <a:r>
              <a:rPr lang="hr-HR" sz="2400" dirty="0"/>
              <a:t>, a led pluta na površini. Ovo svojstvo vode važno je za preživljavanje organizama koji u njoj žive.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69E3155D-AFAD-4C5A-B041-496DA56526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1196752"/>
            <a:ext cx="3849531" cy="5445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Down Arrow 7"/>
          <p:cNvSpPr/>
          <p:nvPr/>
        </p:nvSpPr>
        <p:spPr>
          <a:xfrm>
            <a:off x="6660232" y="3789040"/>
            <a:ext cx="360040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311020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497</Words>
  <Application>Microsoft Office PowerPoint</Application>
  <PresentationFormat>On-screen Show (4:3)</PresentationFormat>
  <Paragraphs>80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 ISTRAŽUJEMO VAŽNOST VODE </vt:lpstr>
      <vt:lpstr>      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NIŠTA BEZ ENERGIJE </dc:title>
  <dc:creator>Doroteja Domjanović-Horvat</dc:creator>
  <cp:lastModifiedBy>sk-mpovalec</cp:lastModifiedBy>
  <cp:revision>38</cp:revision>
  <dcterms:created xsi:type="dcterms:W3CDTF">2020-11-22T11:57:28Z</dcterms:created>
  <dcterms:modified xsi:type="dcterms:W3CDTF">2021-08-11T10:14:49Z</dcterms:modified>
</cp:coreProperties>
</file>